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</p:sldMasterIdLst>
  <p:notesMasterIdLst>
    <p:notesMasterId r:id="rId16"/>
  </p:notesMasterIdLst>
  <p:sldIdLst>
    <p:sldId id="274" r:id="rId2"/>
    <p:sldId id="291" r:id="rId3"/>
    <p:sldId id="262" r:id="rId4"/>
    <p:sldId id="332" r:id="rId5"/>
    <p:sldId id="276" r:id="rId6"/>
    <p:sldId id="294" r:id="rId7"/>
    <p:sldId id="295" r:id="rId8"/>
    <p:sldId id="296" r:id="rId9"/>
    <p:sldId id="285" r:id="rId10"/>
    <p:sldId id="286" r:id="rId11"/>
    <p:sldId id="287" r:id="rId12"/>
    <p:sldId id="288" r:id="rId13"/>
    <p:sldId id="289" r:id="rId14"/>
    <p:sldId id="290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1" autoAdjust="0"/>
    <p:restoredTop sz="94664" autoAdjust="0"/>
  </p:normalViewPr>
  <p:slideViewPr>
    <p:cSldViewPr>
      <p:cViewPr varScale="1">
        <p:scale>
          <a:sx n="101" d="100"/>
          <a:sy n="101" d="100"/>
        </p:scale>
        <p:origin x="582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es alherwi" userId="6e4f71f2611245fc" providerId="LiveId" clId="{1AD5ED2C-C084-41CB-B70D-317AC7F1BD0B}"/>
    <pc:docChg chg="delSld">
      <pc:chgData name="fares alherwi" userId="6e4f71f2611245fc" providerId="LiveId" clId="{1AD5ED2C-C084-41CB-B70D-317AC7F1BD0B}" dt="2020-07-21T05:07:38.266" v="1" actId="2696"/>
      <pc:docMkLst>
        <pc:docMk/>
      </pc:docMkLst>
      <pc:sldChg chg="del">
        <pc:chgData name="fares alherwi" userId="6e4f71f2611245fc" providerId="LiveId" clId="{1AD5ED2C-C084-41CB-B70D-317AC7F1BD0B}" dt="2020-07-21T05:07:35.334" v="0" actId="2696"/>
        <pc:sldMkLst>
          <pc:docMk/>
          <pc:sldMk cId="0" sldId="272"/>
        </pc:sldMkLst>
      </pc:sldChg>
      <pc:sldChg chg="del">
        <pc:chgData name="fares alherwi" userId="6e4f71f2611245fc" providerId="LiveId" clId="{1AD5ED2C-C084-41CB-B70D-317AC7F1BD0B}" dt="2020-07-21T05:07:38.266" v="1" actId="2696"/>
        <pc:sldMkLst>
          <pc:docMk/>
          <pc:sldMk cId="2383325466" sldId="3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5DBBD30-18CE-45D5-AF5C-DCB67DC23EE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owerPoint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4213" y="2060575"/>
            <a:ext cx="8207375" cy="1470025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CA" noProof="0"/>
              <a:t>Click to edit Master title style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C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875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9861D2-2840-4439-8362-674C97B753FD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88263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4FF82-1FF4-4962-8CF9-C2329378794F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50435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628775"/>
            <a:ext cx="4038600" cy="3887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41825" y="1628775"/>
            <a:ext cx="4038600" cy="3887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C0B25-AB48-44FD-879E-E9FEF1701A06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52674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422474-D459-4B3F-840D-9DA61E329EBE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9591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B242E-F503-4582-B4C8-99E307B7854E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826195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98197-9669-4781-BBE7-2BF11DD7730E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34004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58CA-5A50-4ABD-9CF1-2DDB4CD3A94A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68528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704FC-8E64-4BC9-80A8-AAF9B524EF16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66968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CE14F5-BFBD-47B0-BCC8-62EE98AAF8ED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05213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23025" y="333375"/>
            <a:ext cx="2057400" cy="51831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333375"/>
            <a:ext cx="6019800" cy="51831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846680-B401-44C1-BB14-8EFF0F4E8664}" type="slidenum">
              <a:rPr lang="en-CA" altLang="en-US"/>
              <a:pPr/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688125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Point_conten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3333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628775"/>
            <a:ext cx="8229600" cy="388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/>
              <a:t>Click to edit Master text styles</a:t>
            </a:r>
          </a:p>
          <a:p>
            <a:pPr lvl="1"/>
            <a:r>
              <a:rPr lang="en-CA" altLang="en-US"/>
              <a:t>Second level</a:t>
            </a:r>
          </a:p>
          <a:p>
            <a:pPr lvl="2"/>
            <a:r>
              <a:rPr lang="en-CA" altLang="en-US"/>
              <a:t>Third level</a:t>
            </a:r>
          </a:p>
          <a:p>
            <a:pPr lvl="3"/>
            <a:r>
              <a:rPr lang="en-CA" altLang="en-US"/>
              <a:t>Fourth level</a:t>
            </a:r>
          </a:p>
          <a:p>
            <a:pPr lvl="4"/>
            <a:r>
              <a:rPr lang="en-CA" altLang="en-US"/>
              <a:t>Fifth level</a:t>
            </a: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50825" y="6092825"/>
            <a:ext cx="5476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A0FABC3D-910D-4707-9C61-B423AACC74D0}" type="slidenum">
              <a:rPr lang="en-CA" altLang="en-US"/>
              <a:pPr/>
              <a:t>‹#›</a:t>
            </a:fld>
            <a:endParaRPr lang="en-C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urnitin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Term Paper Workshop</a:t>
            </a:r>
            <a:br>
              <a:rPr lang="en-US" altLang="en-US" dirty="0">
                <a:latin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</a:rPr>
              <a:t>May/June 2020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Times New Roman" panose="02020603050405020304" pitchFamily="18" charset="0"/>
              </a:rPr>
              <a:t>Economics 3340</a:t>
            </a:r>
          </a:p>
          <a:p>
            <a:pPr eaLnBrk="1" hangingPunct="1"/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0FF68D-57A3-481E-A11D-2EB4F02BC7AE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CA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Two Principles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endParaRPr lang="en-CA" altLang="en-US"/>
          </a:p>
          <a:p>
            <a:pPr marL="609600" indent="-609600" eaLnBrk="1" hangingPunct="1">
              <a:buFontTx/>
              <a:buAutoNum type="arabicPeriod"/>
            </a:pPr>
            <a:r>
              <a:rPr lang="en-CA" altLang="en-US"/>
              <a:t>Show your knowledge.</a:t>
            </a:r>
          </a:p>
          <a:p>
            <a:pPr marL="609600" indent="-609600" eaLnBrk="1" hangingPunct="1">
              <a:buFontTx/>
              <a:buAutoNum type="arabicPeriod"/>
            </a:pPr>
            <a:endParaRPr lang="en-CA" altLang="en-US"/>
          </a:p>
          <a:p>
            <a:pPr marL="609600" indent="-609600" eaLnBrk="1" hangingPunct="1">
              <a:buFontTx/>
              <a:buAutoNum type="arabicPeriod"/>
            </a:pPr>
            <a:r>
              <a:rPr lang="en-CA" altLang="en-US"/>
              <a:t>Deliver your message.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D0C928-4649-48EE-934C-6A715D0AD206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CA" alt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General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8229600" cy="3887788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imes New Roman" panose="02020603050405020304" pitchFamily="18" charset="0"/>
              </a:rPr>
              <a:t>Write the paper as if your reader knows nothing about the subject.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</a:rPr>
              <a:t>Re-write as often as possible: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</a:rPr>
              <a:t>Ask someone else to critique your paper.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</a:rPr>
              <a:t>Ask someone unfamiliar with the subject to read the paper and tell you if it is clear what you mean.</a:t>
            </a:r>
          </a:p>
          <a:p>
            <a:pPr eaLnBrk="1" hangingPunct="1"/>
            <a:r>
              <a:rPr lang="en-US" altLang="en-US" sz="2800">
                <a:latin typeface="Times New Roman" panose="02020603050405020304" pitchFamily="18" charset="0"/>
              </a:rPr>
              <a:t>If you are unable to concentrate do something else for a while.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B55F3-1474-42DB-A2CA-9A570EF5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40 – 20 – 40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2BCFB-B4BB-4431-9847-78926D4D7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800" dirty="0"/>
              <a:t>As a hierarchical rule</a:t>
            </a:r>
          </a:p>
          <a:p>
            <a:pPr lvl="1"/>
            <a:r>
              <a:rPr lang="en-CA" sz="2400" dirty="0">
                <a:solidFill>
                  <a:srgbClr val="FF0000"/>
                </a:solidFill>
              </a:rPr>
              <a:t>40%</a:t>
            </a:r>
            <a:r>
              <a:rPr lang="en-CA" sz="2400" dirty="0"/>
              <a:t> of your time should be spent on </a:t>
            </a:r>
            <a:r>
              <a:rPr lang="en-CA" sz="2400" i="1" dirty="0">
                <a:solidFill>
                  <a:srgbClr val="FF0000"/>
                </a:solidFill>
              </a:rPr>
              <a:t>research</a:t>
            </a:r>
            <a:r>
              <a:rPr lang="en-CA" sz="2400" dirty="0"/>
              <a:t> </a:t>
            </a:r>
          </a:p>
          <a:p>
            <a:pPr lvl="1"/>
            <a:r>
              <a:rPr lang="en-CA" sz="2400" dirty="0">
                <a:solidFill>
                  <a:srgbClr val="FF0000"/>
                </a:solidFill>
              </a:rPr>
              <a:t>20%</a:t>
            </a:r>
            <a:r>
              <a:rPr lang="en-CA" sz="2400" dirty="0"/>
              <a:t> of your time should be spent on </a:t>
            </a:r>
            <a:r>
              <a:rPr lang="en-CA" sz="2400" i="1" dirty="0">
                <a:solidFill>
                  <a:srgbClr val="FF0000"/>
                </a:solidFill>
              </a:rPr>
              <a:t>writing</a:t>
            </a:r>
          </a:p>
          <a:p>
            <a:pPr lvl="1"/>
            <a:r>
              <a:rPr lang="en-CA" sz="2400" dirty="0">
                <a:solidFill>
                  <a:srgbClr val="FF0000"/>
                </a:solidFill>
              </a:rPr>
              <a:t>40%</a:t>
            </a:r>
            <a:r>
              <a:rPr lang="en-CA" sz="2400" dirty="0"/>
              <a:t> of your time should be spent on </a:t>
            </a:r>
            <a:r>
              <a:rPr lang="en-CA" sz="2400" i="1" dirty="0">
                <a:solidFill>
                  <a:srgbClr val="FF0000"/>
                </a:solidFill>
              </a:rPr>
              <a:t>editing</a:t>
            </a:r>
          </a:p>
          <a:p>
            <a:r>
              <a:rPr lang="en-CA" sz="2800" dirty="0"/>
              <a:t>This is meant to put your term paper efforts in perspective and focus effort</a:t>
            </a:r>
          </a:p>
          <a:p>
            <a:pPr marL="457200" lvl="1" indent="0">
              <a:buNone/>
            </a:pPr>
            <a:r>
              <a:rPr lang="en-CA" sz="2400" i="1" dirty="0">
                <a:solidFill>
                  <a:srgbClr val="FF0000"/>
                </a:solidFill>
              </a:rPr>
              <a:t>	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816A7-881E-4DA3-B6FE-34456B0F6B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861D2-2840-4439-8362-674C97B753FD}" type="slidenum">
              <a:rPr lang="en-CA" altLang="en-US" smtClean="0"/>
              <a:pPr/>
              <a:t>4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54227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B4AD3B-963E-4444-B7EB-26DA7EFA3820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CA" altLang="en-US" sz="140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Drafts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</a:rPr>
              <a:t>Feel free to pass a draft in to me at any time, there is an “assignment” on </a:t>
            </a:r>
            <a:r>
              <a:rPr lang="en-US" altLang="en-US" sz="2800">
                <a:latin typeface="Times New Roman" panose="02020603050405020304" pitchFamily="18" charset="0"/>
                <a:hlinkClick r:id="rId2"/>
              </a:rPr>
              <a:t>www.turnitin.com</a:t>
            </a:r>
            <a:r>
              <a:rPr lang="en-US" altLang="en-US" sz="2800">
                <a:latin typeface="Times New Roman" panose="02020603050405020304" pitchFamily="18" charset="0"/>
              </a:rPr>
              <a:t>  to provide easy submission and quick response.</a:t>
            </a:r>
          </a:p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</a:rPr>
              <a:t>If you do not want to pass in a draft you may wish to discuss aspects of your paper such as</a:t>
            </a:r>
          </a:p>
          <a:p>
            <a:pPr lvl="1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Your question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</a:rPr>
              <a:t>Your theories, if you are using any</a:t>
            </a:r>
          </a:p>
          <a:p>
            <a:pPr lvl="1" eaLnBrk="1" hangingPunct="1"/>
            <a:r>
              <a:rPr lang="en-US" altLang="en-US">
                <a:latin typeface="Times New Roman" panose="02020603050405020304" pitchFamily="18" charset="0"/>
              </a:rPr>
              <a:t>Your data sources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06763-9637-4578-9128-7246C6826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 Quotations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B84D4-6F0D-4B98-9FED-4D62283E3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800" dirty="0"/>
              <a:t>Remember that you are required to show your knowledge</a:t>
            </a:r>
          </a:p>
          <a:p>
            <a:r>
              <a:rPr lang="en-CA" sz="2800" dirty="0"/>
              <a:t>This means that you must explain ideas and terms in your own words</a:t>
            </a:r>
          </a:p>
          <a:p>
            <a:r>
              <a:rPr lang="en-CA" sz="2800" dirty="0"/>
              <a:t>If they are someone else’s ideas reference the source but paraphrase the idea in your own choice of words</a:t>
            </a:r>
          </a:p>
          <a:p>
            <a:r>
              <a:rPr lang="en-CA" sz="2800" dirty="0"/>
              <a:t>Excessive quotations will reduce your mark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825E3-1B23-4BEB-BC36-2A13ADE6A9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861D2-2840-4439-8362-674C97B753FD}" type="slidenum">
              <a:rPr lang="en-CA" altLang="en-US" smtClean="0"/>
              <a:pPr/>
              <a:t>6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92675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B5045-6F45-4479-8979-513922E2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Cherry-picking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6BD42-3B85-4E26-9F13-36951B08B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When writing a paper make sure you provide enough information to let the read see the broader picture</a:t>
            </a:r>
          </a:p>
          <a:p>
            <a:r>
              <a:rPr lang="en-CA" sz="2400" dirty="0"/>
              <a:t>For example, do not use an unemployment rate but not include other relevant statistics and data, include a table or graph with related information</a:t>
            </a:r>
          </a:p>
          <a:p>
            <a:r>
              <a:rPr lang="en-CA" sz="2400" dirty="0"/>
              <a:t>Discuss the ideas of one author by themselves and then proceed to another author in the following section or paragraph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79ED8-A3B9-4055-AE3D-F267F7611D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861D2-2840-4439-8362-674C97B753FD}" type="slidenum">
              <a:rPr lang="en-CA" altLang="en-US" smtClean="0"/>
              <a:pPr/>
              <a:t>7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751759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A9D04-E80C-4BEB-910E-43A666E9E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1529E-A2AE-4303-B3FE-1214FC7E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800" dirty="0"/>
              <a:t>An effective table of contents with headings and page numbers will increase the mark</a:t>
            </a:r>
          </a:p>
          <a:p>
            <a:r>
              <a:rPr lang="en-CA" sz="2800" dirty="0"/>
              <a:t>More headings and subheadings are better</a:t>
            </a:r>
          </a:p>
          <a:p>
            <a:r>
              <a:rPr lang="en-CA" sz="2800" dirty="0"/>
              <a:t>These headings allow the author and the reader to understand the flow of the paper</a:t>
            </a:r>
          </a:p>
          <a:p>
            <a:r>
              <a:rPr lang="en-CA" sz="2800" dirty="0"/>
              <a:t>The paper will make more sense</a:t>
            </a:r>
          </a:p>
          <a:p>
            <a:r>
              <a:rPr lang="en-CA" sz="2800" dirty="0"/>
              <a:t>The author can make changes to the flow and the reader can follow the logic better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CD25C-18A3-47AD-BBC1-E3D18A28A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861D2-2840-4439-8362-674C97B753FD}" type="slidenum">
              <a:rPr lang="en-CA" altLang="en-US" smtClean="0"/>
              <a:pPr/>
              <a:t>8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094911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64FD08-82A4-4A3C-A177-28E7778E3AEE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CA" altLang="en-US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Grammar</a:t>
            </a:r>
            <a:endParaRPr lang="en-CA" altLang="en-US">
              <a:latin typeface="Times New Roman" panose="02020603050405020304" pitchFamily="18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Grammar is not directly marked.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But in order to convey you message clearly you should work at using the best possible grammar in your paper.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I will highlight obvious grammatical errors for your information.</a:t>
            </a:r>
            <a:endParaRPr lang="en-CA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64C5CF-444F-41F3-A1BD-18CA98ED5630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CA" altLang="en-US" sz="14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Plain Language – Before you Start Writing</a:t>
            </a:r>
            <a:endParaRPr lang="en-CA" altLang="en-US">
              <a:latin typeface="Times New Roman" panose="02020603050405020304" pitchFamily="18" charset="0"/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Who is your Audience?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What do you want to say?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How should you organize the Information?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How should you present the information?</a:t>
            </a:r>
            <a:endParaRPr lang="en-CA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B8D617-ADDC-421B-8A4B-34FFDE840174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CA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Plain Language – Make Your Ideas Effective</a:t>
            </a:r>
            <a:endParaRPr lang="en-CA" altLang="en-US">
              <a:latin typeface="Times New Roman" panose="02020603050405020304" pitchFamily="18" charset="0"/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Organize your ideas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Help your reader find the information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Write the way you speak</a:t>
            </a:r>
          </a:p>
          <a:p>
            <a:pPr eaLnBrk="1" hangingPunct="1">
              <a:buFontTx/>
              <a:buNone/>
            </a:pPr>
            <a:endParaRPr lang="en-CA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29857D-9ABF-42AC-9040-EE9C4078A66B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CA" altLang="en-US" sz="140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Times New Roman" panose="02020603050405020304" pitchFamily="18" charset="0"/>
              </a:rPr>
              <a:t>Plain Language – Clear and Simple Paragraphs and Sentences</a:t>
            </a:r>
            <a:endParaRPr lang="en-CA" altLang="en-US" sz="3600">
              <a:latin typeface="Times New Roman" panose="02020603050405020304" pitchFamily="18" charset="0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Limit each paragraph to one idea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Don’t overload sentences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Link your ideas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Avoid ambiguity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Avoid double negatives</a:t>
            </a:r>
          </a:p>
          <a:p>
            <a:pPr eaLnBrk="1" hangingPunct="1">
              <a:buFontTx/>
              <a:buNone/>
            </a:pPr>
            <a:endParaRPr lang="en-CA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97346F-72C0-4780-A01E-A55541FF0331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CA" altLang="en-US" sz="140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Plain Language – Think About Your Choice of Words</a:t>
            </a:r>
            <a:endParaRPr lang="en-CA" altLang="en-US">
              <a:latin typeface="Times New Roman" panose="02020603050405020304" pitchFamily="18" charset="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Cut out unnecessary words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Explain technical words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Don’t change verbs into nouns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Explain complex ideas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Choose your words carefully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Use acronyms carefully</a:t>
            </a:r>
          </a:p>
          <a:p>
            <a:pPr eaLnBrk="1" hangingPunct="1">
              <a:buFontTx/>
              <a:buNone/>
            </a:pPr>
            <a:endParaRPr lang="en-CA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F858A9-AA13-4C05-BE83-4716508F3665}" type="slidenum">
              <a:rPr lang="en-CA" altLang="en-US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CA" altLang="en-US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Plain Language – Appearances are Very Important</a:t>
            </a:r>
            <a:endParaRPr lang="en-CA" altLang="en-US">
              <a:latin typeface="Times New Roman" panose="02020603050405020304" pitchFamily="18" charset="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Spacing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Headings and sub-headings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Highlighting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Table of Contents</a:t>
            </a: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</a:rPr>
              <a:t>Graphics and Illustrations</a:t>
            </a:r>
          </a:p>
          <a:p>
            <a:pPr eaLnBrk="1" hangingPunct="1">
              <a:buFontTx/>
              <a:buNone/>
            </a:pPr>
            <a:endParaRPr lang="en-CA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nal SMU">
  <a:themeElements>
    <a:clrScheme name="Final SMU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nal SM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l SMU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 SMU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 SMU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 SMU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 SMU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 SMU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 SMU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 SMU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 SMU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 SMU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 SMU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 SMU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Final SMU</Template>
  <TotalTime>807</TotalTime>
  <Words>560</Words>
  <Application>Microsoft Office PowerPoint</Application>
  <PresentationFormat>On-screen Show (4:3)</PresentationFormat>
  <Paragraphs>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Times New Roman</vt:lpstr>
      <vt:lpstr>Final SMU</vt:lpstr>
      <vt:lpstr>Term Paper Workshop May/June 2020</vt:lpstr>
      <vt:lpstr>Two Principles</vt:lpstr>
      <vt:lpstr>General</vt:lpstr>
      <vt:lpstr>40 – 20 – 40</vt:lpstr>
      <vt:lpstr>Drafts</vt:lpstr>
      <vt:lpstr>No Quotations</vt:lpstr>
      <vt:lpstr>Cherry-picking</vt:lpstr>
      <vt:lpstr>Table of Contents</vt:lpstr>
      <vt:lpstr>Grammar</vt:lpstr>
      <vt:lpstr>Plain Language – Before you Start Writing</vt:lpstr>
      <vt:lpstr>Plain Language – Make Your Ideas Effective</vt:lpstr>
      <vt:lpstr>Plain Language – Clear and Simple Paragraphs and Sentences</vt:lpstr>
      <vt:lpstr>Plain Language – Think About Your Choice of Words</vt:lpstr>
      <vt:lpstr>Plain Language – Appearances are Very Important</vt:lpstr>
    </vt:vector>
  </TitlesOfParts>
  <Company>HRDC-DRHC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</dc:title>
  <dc:creator>Generic</dc:creator>
  <cp:lastModifiedBy>fares alherwi</cp:lastModifiedBy>
  <cp:revision>56</cp:revision>
  <dcterms:created xsi:type="dcterms:W3CDTF">2003-05-27T11:04:43Z</dcterms:created>
  <dcterms:modified xsi:type="dcterms:W3CDTF">2020-07-21T05:07:45Z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 completed">
    <vt:filetime>2012-02-09T04:00:00Z</vt:filetime>
  </property>
</Properties>
</file>